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4" r:id="rId4"/>
    <p:sldId id="276" r:id="rId5"/>
    <p:sldId id="277" r:id="rId6"/>
    <p:sldId id="278" r:id="rId7"/>
    <p:sldId id="279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718" autoAdjust="0"/>
  </p:normalViewPr>
  <p:slideViewPr>
    <p:cSldViewPr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22503-5980-45EB-94DD-4A1AE2F74A25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AF10C-C2A8-415B-822D-65F48A9128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276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F10C-C2A8-415B-822D-65F48A9128B4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0817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A259CE-CF1D-4486-A623-9F4897653A29}" type="datetimeFigureOut">
              <a:rPr lang="tr-TR" smtClean="0"/>
              <a:pPr/>
              <a:t>22/12/2017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EC255D-437F-4C78-B0D1-45A8EFEEDDEE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-mufredat.meb.gov.t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1679084"/>
          </a:xfrm>
        </p:spPr>
        <p:txBody>
          <a:bodyPr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E MÜFREDAT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24600"/>
          </a:xfrm>
        </p:spPr>
        <p:txBody>
          <a:bodyPr>
            <a:normAutofit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smtClean="0">
                <a:solidFill>
                  <a:srgbClr val="FFFF00"/>
                </a:solidFill>
              </a:rPr>
              <a:t>YILLIK PLANLAR</a:t>
            </a:r>
          </a:p>
          <a:p>
            <a:pPr algn="l"/>
            <a:endParaRPr lang="tr-TR" dirty="0" smtClean="0">
              <a:solidFill>
                <a:srgbClr val="FFFF00"/>
              </a:solidFill>
            </a:endParaRPr>
          </a:p>
          <a:p>
            <a:pPr algn="l"/>
            <a:r>
              <a:rPr lang="tr-TR" dirty="0" smtClean="0">
                <a:solidFill>
                  <a:srgbClr val="FFFF00"/>
                </a:solidFill>
              </a:rPr>
              <a:t>ZÜMRE TOPLANTILARI</a:t>
            </a:r>
          </a:p>
          <a:p>
            <a:pPr algn="l"/>
            <a:endParaRPr lang="tr-TR" dirty="0" smtClean="0">
              <a:solidFill>
                <a:srgbClr val="FFFF00"/>
              </a:solidFill>
            </a:endParaRPr>
          </a:p>
          <a:p>
            <a:pPr algn="l"/>
            <a:r>
              <a:rPr lang="tr-TR" dirty="0" smtClean="0">
                <a:solidFill>
                  <a:srgbClr val="FFFF00"/>
                </a:solidFill>
              </a:rPr>
              <a:t>KURUL TOPLANTILARI</a:t>
            </a:r>
          </a:p>
          <a:p>
            <a:pPr algn="l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255D-437F-4C78-B0D1-45A8EFEEDDEE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etin kutusu 3"/>
          <p:cNvSpPr txBox="1"/>
          <p:nvPr/>
        </p:nvSpPr>
        <p:spPr>
          <a:xfrm>
            <a:off x="5940152" y="4293096"/>
            <a:ext cx="32038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 Müdürleri sol panelden «Yıllık Planlar» açılır listeyi açacaklar, ya da üstteki Yıllık Plan logosuna tıklayacaklar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etin kutusu 2"/>
          <p:cNvSpPr txBox="1"/>
          <p:nvPr/>
        </p:nvSpPr>
        <p:spPr>
          <a:xfrm>
            <a:off x="5848369" y="4293096"/>
            <a:ext cx="327585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Yıllık Planlar listesindeki «Yönetimsel İşlemler» menüsü ile devam edilir. Ya da yandaki Eğitim Kurumu İşlemleri ikonuna tıklanabilir.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etin kutusu 2"/>
          <p:cNvSpPr txBox="1"/>
          <p:nvPr/>
        </p:nvSpPr>
        <p:spPr>
          <a:xfrm>
            <a:off x="6228184" y="4509120"/>
            <a:ext cx="259228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«Eğitim Kurumu İşlemleri» menüsü takip edilerek…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etin kutusu 2"/>
          <p:cNvSpPr txBox="1"/>
          <p:nvPr/>
        </p:nvSpPr>
        <p:spPr>
          <a:xfrm>
            <a:off x="6444208" y="4293096"/>
            <a:ext cx="269979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Listeden «Eğitim Kurumu Zümre Başkanları» üzerine tıklanır…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7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etin kutusu 2"/>
          <p:cNvSpPr txBox="1"/>
          <p:nvPr/>
        </p:nvSpPr>
        <p:spPr>
          <a:xfrm>
            <a:off x="6444208" y="1275588"/>
            <a:ext cx="2699792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Gelen sayfada Okul Kurul/Zümre/Komisyon Başkanları yetkilendirebileceğiniz, okulunuz öğretmenlerinin (Adı. Soyadı, Branşı)bilgilerine ulaşılır.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etin kutusu 2"/>
          <p:cNvSpPr txBox="1"/>
          <p:nvPr/>
        </p:nvSpPr>
        <p:spPr>
          <a:xfrm>
            <a:off x="6012160" y="1124744"/>
            <a:ext cx="313184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Yetkilendirmesi yapılacak kişi/kişiler listeden işaretlenir ya da TC </a:t>
            </a:r>
            <a:r>
              <a:rPr lang="tr-TR" dirty="0" err="1" smtClean="0">
                <a:solidFill>
                  <a:schemeClr val="bg1"/>
                </a:solidFill>
              </a:rPr>
              <a:t>Nosu</a:t>
            </a:r>
            <a:r>
              <a:rPr lang="tr-TR" dirty="0" smtClean="0">
                <a:solidFill>
                  <a:schemeClr val="bg1"/>
                </a:solidFill>
              </a:rPr>
              <a:t> ilgili alana girilir ve «Ekle(+)» butonuna tıklanır. Sonrasında yukarıdaki KAYDET butonuna tıklanır.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142984"/>
            <a:ext cx="7851648" cy="1714512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e-müfredat giriş için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7854696" cy="2928958"/>
          </a:xfrm>
        </p:spPr>
        <p:txBody>
          <a:bodyPr anchor="t">
            <a:normAutofit fontScale="70000" lnSpcReduction="20000"/>
          </a:bodyPr>
          <a:lstStyle/>
          <a:p>
            <a:pPr algn="l"/>
            <a:endParaRPr lang="tr-TR" dirty="0" smtClean="0"/>
          </a:p>
          <a:p>
            <a:pPr algn="l"/>
            <a:endParaRPr lang="tr-TR" dirty="0" smtClean="0">
              <a:solidFill>
                <a:srgbClr val="FFFF00"/>
              </a:solidFill>
            </a:endParaRPr>
          </a:p>
          <a:p>
            <a:pPr algn="l"/>
            <a:r>
              <a:rPr lang="tr-TR" sz="6400" dirty="0" smtClean="0">
                <a:solidFill>
                  <a:srgbClr val="FF0000"/>
                </a:solidFill>
                <a:hlinkClick r:id="rId2"/>
              </a:rPr>
              <a:t>http://e-</a:t>
            </a:r>
            <a:r>
              <a:rPr lang="tr-TR" sz="6400" dirty="0" err="1" smtClean="0">
                <a:solidFill>
                  <a:srgbClr val="FF0000"/>
                </a:solidFill>
                <a:hlinkClick r:id="rId2"/>
              </a:rPr>
              <a:t>mufredat</a:t>
            </a:r>
            <a:r>
              <a:rPr lang="tr-TR" sz="64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tr-TR" sz="6400" dirty="0" err="1" smtClean="0">
                <a:solidFill>
                  <a:srgbClr val="FF0000"/>
                </a:solidFill>
                <a:hlinkClick r:id="rId2"/>
              </a:rPr>
              <a:t>meb</a:t>
            </a:r>
            <a:r>
              <a:rPr lang="tr-TR" sz="6400" dirty="0" smtClean="0">
                <a:solidFill>
                  <a:srgbClr val="FF0000"/>
                </a:solidFill>
                <a:hlinkClick r:id="rId2"/>
              </a:rPr>
              <a:t>.gov.tr</a:t>
            </a:r>
            <a:r>
              <a:rPr lang="tr-TR" sz="6400" dirty="0" smtClean="0">
                <a:solidFill>
                  <a:srgbClr val="FF0000"/>
                </a:solidFill>
              </a:rPr>
              <a:t>                      adresinden giriş yapılacak. (</a:t>
            </a:r>
            <a:r>
              <a:rPr lang="tr-TR" sz="6400" dirty="0" err="1" smtClean="0">
                <a:solidFill>
                  <a:srgbClr val="FF0000"/>
                </a:solidFill>
              </a:rPr>
              <a:t>google</a:t>
            </a:r>
            <a:r>
              <a:rPr lang="tr-TR" sz="6400" dirty="0" smtClean="0">
                <a:solidFill>
                  <a:srgbClr val="FF0000"/>
                </a:solidFill>
              </a:rPr>
              <a:t> ye e </a:t>
            </a:r>
            <a:r>
              <a:rPr lang="tr-TR" sz="6400" dirty="0" err="1" smtClean="0">
                <a:solidFill>
                  <a:srgbClr val="FF0000"/>
                </a:solidFill>
              </a:rPr>
              <a:t>müfretdat</a:t>
            </a:r>
            <a:r>
              <a:rPr lang="tr-TR" sz="6400" dirty="0" smtClean="0">
                <a:solidFill>
                  <a:srgbClr val="FF0000"/>
                </a:solidFill>
              </a:rPr>
              <a:t> yazınca ilk sırada çıkıyor)</a:t>
            </a:r>
            <a:endParaRPr lang="tr-TR" sz="6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Özel Eğitim Kurumları; görevli öğretmenlerinin modüle giriş yapabilmelerini sağlamak için, kurum müdürünce e-okul şifre tanımlama işlemleri ile ilgili aşağıdaki slaytlara bakabilirler..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9" y="214290"/>
            <a:ext cx="8862605" cy="6643710"/>
          </a:xfrm>
        </p:spPr>
      </p:pic>
      <p:sp>
        <p:nvSpPr>
          <p:cNvPr id="5" name="4 Dikdörtgen"/>
          <p:cNvSpPr/>
          <p:nvPr/>
        </p:nvSpPr>
        <p:spPr>
          <a:xfrm>
            <a:off x="785786" y="2857496"/>
            <a:ext cx="2857520" cy="23574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4286248" y="5657671"/>
            <a:ext cx="25374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Özel kurumlar 999 ile başlayan kurum kodları ile sisteme giriş yapar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3714744" y="4572008"/>
            <a:ext cx="1224643" cy="10450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879" y="142852"/>
            <a:ext cx="8985597" cy="6735907"/>
          </a:xfrm>
        </p:spPr>
      </p:pic>
      <p:sp>
        <p:nvSpPr>
          <p:cNvPr id="5" name="4 Dikdörtgen"/>
          <p:cNvSpPr/>
          <p:nvPr/>
        </p:nvSpPr>
        <p:spPr>
          <a:xfrm>
            <a:off x="0" y="3429000"/>
            <a:ext cx="1116874" cy="339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285984" y="3357562"/>
            <a:ext cx="25374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Yönetici modülü seçilir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flipV="1">
            <a:off x="1142976" y="3571876"/>
            <a:ext cx="1038497" cy="65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739"/>
            <a:ext cx="8902024" cy="6673261"/>
          </a:xfrm>
        </p:spPr>
      </p:pic>
      <p:sp>
        <p:nvSpPr>
          <p:cNvPr id="5" name="4 Dikdörtgen"/>
          <p:cNvSpPr/>
          <p:nvPr/>
        </p:nvSpPr>
        <p:spPr>
          <a:xfrm>
            <a:off x="0" y="3214686"/>
            <a:ext cx="940526" cy="3135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357422" y="3571876"/>
            <a:ext cx="25374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Tanımlama bilgileri seçilir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1000100" y="3500438"/>
            <a:ext cx="1116875" cy="2220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6340112" y="4132943"/>
            <a:ext cx="25374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Kullanıcı adına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T.C. Kimlik numarası yazılır</a:t>
            </a:r>
            <a:endParaRPr lang="tr-TR" b="1" dirty="0">
              <a:solidFill>
                <a:srgbClr val="FF0000"/>
              </a:solidFill>
            </a:endParaRPr>
          </a:p>
        </p:txBody>
      </p:sp>
      <p:grpSp>
        <p:nvGrpSpPr>
          <p:cNvPr id="17" name="16 İçerik Yer Tutucusu"/>
          <p:cNvGrpSpPr>
            <a:grpSpLocks noGrp="1"/>
          </p:cNvGrpSpPr>
          <p:nvPr/>
        </p:nvGrpSpPr>
        <p:grpSpPr>
          <a:xfrm>
            <a:off x="0" y="0"/>
            <a:ext cx="9786974" cy="6858000"/>
            <a:chOff x="2677134" y="1739071"/>
            <a:chExt cx="9113330" cy="4634982"/>
          </a:xfrm>
        </p:grpSpPr>
        <p:pic>
          <p:nvPicPr>
            <p:cNvPr id="18" name="3 İçerik Yer Tutucusu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7134" y="1739071"/>
              <a:ext cx="8243992" cy="4634982"/>
            </a:xfrm>
            <a:prstGeom prst="rect">
              <a:avLst/>
            </a:prstGeom>
          </p:spPr>
        </p:pic>
        <p:sp>
          <p:nvSpPr>
            <p:cNvPr id="19" name="18 Dikdörtgen"/>
            <p:cNvSpPr/>
            <p:nvPr/>
          </p:nvSpPr>
          <p:spPr>
            <a:xfrm>
              <a:off x="3977061" y="2701035"/>
              <a:ext cx="378823" cy="39188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19 Metin kutusu"/>
            <p:cNvSpPr txBox="1"/>
            <p:nvPr/>
          </p:nvSpPr>
          <p:spPr>
            <a:xfrm>
              <a:off x="2984284" y="4791091"/>
              <a:ext cx="33832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Yeni butonuna tıklanır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20 Düz Ok Bağlayıcısı"/>
            <p:cNvCxnSpPr/>
            <p:nvPr/>
          </p:nvCxnSpPr>
          <p:spPr>
            <a:xfrm>
              <a:off x="4212192" y="3145172"/>
              <a:ext cx="13063" cy="15414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Dikdörtgen"/>
            <p:cNvSpPr/>
            <p:nvPr/>
          </p:nvSpPr>
          <p:spPr>
            <a:xfrm>
              <a:off x="7152061" y="3297936"/>
              <a:ext cx="1031240" cy="29391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22 Metin kutusu"/>
            <p:cNvSpPr txBox="1"/>
            <p:nvPr/>
          </p:nvSpPr>
          <p:spPr>
            <a:xfrm>
              <a:off x="8407184" y="4156091"/>
              <a:ext cx="33832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Kullanıcı adına</a:t>
              </a: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T.C. Kimlik numarası yazılır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23 Düz Ok Bağlayıcısı"/>
            <p:cNvCxnSpPr/>
            <p:nvPr/>
          </p:nvCxnSpPr>
          <p:spPr>
            <a:xfrm>
              <a:off x="7996792" y="3424572"/>
              <a:ext cx="1710509" cy="5990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928694"/>
          </a:xfrm>
        </p:spPr>
        <p:txBody>
          <a:bodyPr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E Müfredat Giriş Sayfası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EYÜP KALKAN\Desktop\E Müfredat\e müfredat giriş sayfa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3148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>
          <a:xfrm>
            <a:off x="433148" y="1772816"/>
            <a:ext cx="8229600" cy="4389120"/>
          </a:xfrm>
        </p:spPr>
        <p:txBody>
          <a:bodyPr>
            <a:noAutofit/>
          </a:bodyPr>
          <a:lstStyle/>
          <a:p>
            <a:r>
              <a:rPr lang="tr-TR" b="1" dirty="0" smtClean="0"/>
              <a:t>Eğitim kurumu iş ve işlemleri</a:t>
            </a:r>
          </a:p>
          <a:p>
            <a:pPr>
              <a:buFont typeface="+mj-lt"/>
              <a:buAutoNum type="alphaUcPeriod"/>
            </a:pPr>
            <a:r>
              <a:rPr lang="tr-TR" dirty="0" smtClean="0"/>
              <a:t>Kurul Tanımlama ekranı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İlgili kurul/zümre seçilir.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Kurul Adı, Tarih, Alan ve Kurul Açıklaması yazılır.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KAYDET butonuna basılır.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Oluşturulan kayıtta DÜZENLE butonuna basılır.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Katılımcılar girilir. (Önce zümre/kurul başkanı girilir ve işaretlenir.)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Gündem maddeleri girilir.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KURUL/ZÜMRE BİLGİLERİNİ KATILIMCILARIN GÖREBİLMESİ İÇİN ONAYLIYORUM kutucuğu işaretlenir.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KAYDET butonuna basılır.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b="1" dirty="0" smtClean="0"/>
              <a:t>Eğitim kurumu iş ve işlemleri</a:t>
            </a:r>
          </a:p>
          <a:p>
            <a:pPr>
              <a:buFont typeface="+mj-lt"/>
              <a:buAutoNum type="alphaUcPeriod" startAt="2"/>
            </a:pPr>
            <a:r>
              <a:rPr lang="tr-TR" dirty="0" smtClean="0"/>
              <a:t>Kurul Toplantı Bilgilendirme ekranı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Bekleyen bir toplantı varsa katılıp katılmayacağınız (rapor, izin, resmi görev vb.) ile ilgili bilgi girilir.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Toplantıya katılacak kişiler görülebilir.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Tamamlanan toplantı ile ilgili kararlar onaylanır.</a:t>
            </a:r>
          </a:p>
          <a:p>
            <a:pPr>
              <a:buFont typeface="+mj-lt"/>
              <a:buAutoNum type="alphaUcPeriod" startAt="2"/>
            </a:pPr>
            <a:r>
              <a:rPr lang="tr-TR" dirty="0" smtClean="0"/>
              <a:t>Kurullar Bilgi Değişiklikleri ekranı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Kararlar henüz girilmemişse toplantı tarihi, yeri, başkanı, gündem maddeleri veya katılımcılar değiştirilebilir.</a:t>
            </a:r>
          </a:p>
          <a:p>
            <a:pPr marL="400050">
              <a:buFont typeface="+mj-lt"/>
              <a:buAutoNum type="alphaUcPeriod" startAt="2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E-MÜFREDAT PROJESİ</a:t>
            </a:r>
            <a:endParaRPr lang="tr-TR" sz="3200" dirty="0"/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b="1" dirty="0" smtClean="0"/>
              <a:t>Eğitim kurumu iş ve işlemleri</a:t>
            </a:r>
          </a:p>
          <a:p>
            <a:pPr>
              <a:buFont typeface="+mj-lt"/>
              <a:buAutoNum type="alphaUcPeriod" startAt="4"/>
            </a:pPr>
            <a:r>
              <a:rPr lang="tr-TR" dirty="0" smtClean="0"/>
              <a:t>Eğitim Kurumu Müdürlüğü Kurul Onaylama ekranı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Tamamlanan kurullar müdür tarafından onaylanır.</a:t>
            </a:r>
          </a:p>
          <a:p>
            <a:pPr marL="400050">
              <a:buFont typeface="+mj-lt"/>
              <a:buAutoNum type="alphaUcPeriod" startAt="4"/>
            </a:pPr>
            <a:r>
              <a:rPr lang="tr-TR" dirty="0" smtClean="0"/>
              <a:t>Kararlar ve Sonuçları ekranı</a:t>
            </a:r>
          </a:p>
          <a:p>
            <a:pPr marL="800100" lvl="1" indent="-342900">
              <a:buFont typeface="+mj-lt"/>
              <a:buAutoNum type="arabicParenR"/>
            </a:pPr>
            <a:r>
              <a:rPr lang="tr-TR" dirty="0" smtClean="0"/>
              <a:t>Onaylanmış kararların sonuçları girilir.</a:t>
            </a:r>
          </a:p>
          <a:p>
            <a:pPr marL="400050">
              <a:buFont typeface="+mj-lt"/>
              <a:buAutoNum type="alphaUcPeriod" startAt="4"/>
            </a:pPr>
            <a:endParaRPr lang="tr-TR" dirty="0" smtClean="0"/>
          </a:p>
          <a:p>
            <a:pPr marL="400050">
              <a:buFont typeface="+mj-lt"/>
              <a:buAutoNum type="alphaUcPeriod" startAt="4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6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etin kutusu 3"/>
          <p:cNvSpPr txBox="1"/>
          <p:nvPr/>
        </p:nvSpPr>
        <p:spPr>
          <a:xfrm>
            <a:off x="6228184" y="2060848"/>
            <a:ext cx="291581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e-Müfredat kullanıcı girişi yapılmış sayfa görünümü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614</TotalTime>
  <Words>361</Words>
  <Application>Microsoft Office PowerPoint</Application>
  <PresentationFormat>Ekran Gösterisi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Akış</vt:lpstr>
      <vt:lpstr>E MÜFREDAT</vt:lpstr>
      <vt:lpstr>e-müfredat giriş için</vt:lpstr>
      <vt:lpstr>E Müfredat Giriş Sayfası</vt:lpstr>
      <vt:lpstr>Slayt 4</vt:lpstr>
      <vt:lpstr>Slayt 5</vt:lpstr>
      <vt:lpstr>E-MÜFREDAT PROJESİ</vt:lpstr>
      <vt:lpstr>E-MÜFREDAT PROJESİ</vt:lpstr>
      <vt:lpstr>E-MÜFREDAT PROJESİ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E-MÜFREDAT PROJESİ</vt:lpstr>
      <vt:lpstr>E-MÜFREDAT PROJESİ</vt:lpstr>
      <vt:lpstr>E-MÜFREDAT PROJESİ</vt:lpstr>
      <vt:lpstr>E-MÜFREDAT PROJESİ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MÜFREDAT</dc:title>
  <dc:creator>EYÜP KALKAN</dc:creator>
  <cp:lastModifiedBy>HakanBey</cp:lastModifiedBy>
  <cp:revision>66</cp:revision>
  <dcterms:created xsi:type="dcterms:W3CDTF">2017-11-14T13:17:12Z</dcterms:created>
  <dcterms:modified xsi:type="dcterms:W3CDTF">2017-12-22T08:50:21Z</dcterms:modified>
</cp:coreProperties>
</file>